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685" r:id="rId3"/>
    <p:sldId id="654" r:id="rId4"/>
    <p:sldId id="667" r:id="rId5"/>
    <p:sldId id="666" r:id="rId6"/>
    <p:sldId id="670" r:id="rId7"/>
    <p:sldId id="671" r:id="rId8"/>
    <p:sldId id="649" r:id="rId9"/>
    <p:sldId id="492" r:id="rId10"/>
    <p:sldId id="653" r:id="rId11"/>
    <p:sldId id="684" r:id="rId12"/>
    <p:sldId id="650" r:id="rId13"/>
    <p:sldId id="651" r:id="rId14"/>
    <p:sldId id="466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EE"/>
    <a:srgbClr val="40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9" autoAdjust="0"/>
    <p:restoredTop sz="80829" autoAdjust="0"/>
  </p:normalViewPr>
  <p:slideViewPr>
    <p:cSldViewPr snapToGrid="0" snapToObjects="1">
      <p:cViewPr varScale="1">
        <p:scale>
          <a:sx n="126" d="100"/>
          <a:sy n="126" d="100"/>
        </p:scale>
        <p:origin x="84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86513-3002-6F44-A882-71BDD8A55E2C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91BF2-6347-7E43-8D88-61FF90024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19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73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93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5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17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55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30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73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36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61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68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79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9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7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1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52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81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140684" y="4856313"/>
            <a:ext cx="4152926" cy="273471"/>
          </a:xfrm>
          <a:prstGeom prst="rect">
            <a:avLst/>
          </a:prstGeom>
          <a:ln>
            <a:noFill/>
          </a:ln>
        </p:spPr>
        <p:txBody>
          <a:bodyPr lIns="0" tIns="48077" rIns="0" bIns="48077" anchor="b"/>
          <a:lstStyle>
            <a:lvl1pPr algn="r" eaLnBrk="0" hangingPunct="0">
              <a:lnSpc>
                <a:spcPct val="90000"/>
              </a:lnSpc>
              <a:defRPr sz="900" smtClean="0">
                <a:solidFill>
                  <a:srgbClr val="064308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/>
              <a:t>W. Nazarewicz, Indiana University 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42866" y="487587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01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41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73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2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2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20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6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7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4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8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buqeye.github.io/" TargetMode="External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hyperlink" Target="https://buqeye.github.io/assets/talks/TRIUMF_2020_Colloquium_Furnstahl.pdf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buqeye.github.io/assets/talks/TRIUMF_2020_Colloquium_Furnstahl.pptx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uqeye/eigenvector-continuation" TargetMode="External"/><Relationship Id="rId3" Type="http://schemas.openxmlformats.org/officeDocument/2006/relationships/hyperlink" Target="https://journals.aps.org/prc/abstract/10.1103/PhysRevC.100.044001" TargetMode="External"/><Relationship Id="rId7" Type="http://schemas.openxmlformats.org/officeDocument/2006/relationships/hyperlink" Target="https://www.sciencedirect.com/science/article/pii/S0370269320305220?via%3Dihu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buqeye/nuclear-matter-convergence" TargetMode="External"/><Relationship Id="rId5" Type="http://schemas.openxmlformats.org/officeDocument/2006/relationships/hyperlink" Target="https://buqeye.github.io/publications/" TargetMode="External"/><Relationship Id="rId10" Type="http://schemas.openxmlformats.org/officeDocument/2006/relationships/hyperlink" Target="https://github.com/buqeye/compton-scattering" TargetMode="External"/><Relationship Id="rId4" Type="http://schemas.openxmlformats.org/officeDocument/2006/relationships/hyperlink" Target="https://github.com/buqeye/gsum/blob/master/docs/notebooks/correlated_EFT_publication.ipynb" TargetMode="External"/><Relationship Id="rId9" Type="http://schemas.openxmlformats.org/officeDocument/2006/relationships/hyperlink" Target="https://arxiv.org/abs/2004.1130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tiff"/><Relationship Id="rId5" Type="http://schemas.openxmlformats.org/officeDocument/2006/relationships/hyperlink" Target="https://journals.aps.org/prl/accepted/e1071Y1aEcd1477bf2ee9b198d398c8fe76fd3829" TargetMode="External"/><Relationship Id="rId4" Type="http://schemas.openxmlformats.org/officeDocument/2006/relationships/hyperlink" Target="https://arxiv.org/abs/2004.0723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urnstahl.github.io/Physics-8805/" TargetMode="External"/><Relationship Id="rId2" Type="http://schemas.openxmlformats.org/officeDocument/2006/relationships/hyperlink" Target="https://nucleartalent.github.io/Bayes2019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tiff"/><Relationship Id="rId5" Type="http://schemas.openxmlformats.org/officeDocument/2006/relationships/hyperlink" Target="https://bandframework.github.io/" TargetMode="External"/><Relationship Id="rId4" Type="http://schemas.openxmlformats.org/officeDocument/2006/relationships/hyperlink" Target="https://indico.frib.msu.edu/event/21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HW29067qVWk" TargetMode="External"/><Relationship Id="rId3" Type="http://schemas.openxmlformats.org/officeDocument/2006/relationships/image" Target="../media/image6.tiff"/><Relationship Id="rId7" Type="http://schemas.openxmlformats.org/officeDocument/2006/relationships/hyperlink" Target="https://www.dataquest.io/blog/jupyter-notebook-tutoria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datacamp.com/community/tutorials/tutorial-jupyter-notebook" TargetMode="External"/><Relationship Id="rId5" Type="http://schemas.openxmlformats.org/officeDocument/2006/relationships/hyperlink" Target="https://mybinder.org/v2/gh/buqeye/demos/main?filepath=sampling_histograms_for_normal_distribution.ipynb" TargetMode="External"/><Relationship Id="rId4" Type="http://schemas.openxmlformats.org/officeDocument/2006/relationships/hyperlink" Target="https://www.anaconda.com/products/individual" TargetMode="External"/><Relationship Id="rId9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ata-Analysis-Bayesian-Devinderjit-Sivia/dp/0198568320" TargetMode="External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arxiv.org/abs/1907.0360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inspirehep.net/literature/1691224" TargetMode="External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13" Type="http://schemas.openxmlformats.org/officeDocument/2006/relationships/hyperlink" Target="https://buqeye.github.io/" TargetMode="External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12" Type="http://schemas.openxmlformats.org/officeDocument/2006/relationships/image" Target="../media/image3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tiff"/><Relationship Id="rId11" Type="http://schemas.openxmlformats.org/officeDocument/2006/relationships/image" Target="../media/image30.tiff"/><Relationship Id="rId5" Type="http://schemas.openxmlformats.org/officeDocument/2006/relationships/image" Target="../media/image24.tiff"/><Relationship Id="rId10" Type="http://schemas.openxmlformats.org/officeDocument/2006/relationships/image" Target="../media/image29.tiff"/><Relationship Id="rId4" Type="http://schemas.openxmlformats.org/officeDocument/2006/relationships/image" Target="../media/image23.tiff"/><Relationship Id="rId9" Type="http://schemas.openxmlformats.org/officeDocument/2006/relationships/image" Target="../media/image28.tiff"/><Relationship Id="rId14" Type="http://schemas.openxmlformats.org/officeDocument/2006/relationships/hyperlink" Target="https://inspirehep.net/literature/180670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hyperlink" Target="https://buqeye.github.io/softwar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3387" y="449847"/>
            <a:ext cx="7425452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schemeClr val="accent2">
                <a:lumMod val="40000"/>
                <a:lumOff val="60000"/>
                <a:alpha val="43000"/>
              </a:schemeClr>
            </a:outerShdw>
            <a:softEdge rad="12700"/>
          </a:effectLst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Bayesian analysis of EFTs with </a:t>
            </a:r>
            <a:r>
              <a:rPr lang="en-US" sz="2800" b="1" dirty="0" err="1">
                <a:solidFill>
                  <a:srgbClr val="FF0000"/>
                </a:solidFill>
              </a:rPr>
              <a:t>Jupyter</a:t>
            </a:r>
            <a:r>
              <a:rPr lang="en-US" sz="2800" b="1" dirty="0">
                <a:solidFill>
                  <a:srgbClr val="FF0000"/>
                </a:solidFill>
              </a:rPr>
              <a:t> notebooks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5017" y="1183826"/>
            <a:ext cx="57539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Dick </a:t>
            </a:r>
            <a:r>
              <a:rPr lang="en-US" sz="2000" dirty="0" err="1"/>
              <a:t>Furnstahl</a:t>
            </a:r>
            <a:endParaRPr lang="en-US" sz="2000" dirty="0"/>
          </a:p>
          <a:p>
            <a:pPr algn="ctr"/>
            <a:r>
              <a:rPr lang="en-US" sz="2000" dirty="0"/>
              <a:t>Virtual DNP Meeting,  October 2020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051" y="1968015"/>
            <a:ext cx="3134614" cy="453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01" y="3372093"/>
            <a:ext cx="3166313" cy="696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888" y="2238214"/>
            <a:ext cx="1057575" cy="1057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2999" y="4222471"/>
            <a:ext cx="2573605" cy="7516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5C6011-6C8C-974B-A123-E8973B1AA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390" y="2527940"/>
            <a:ext cx="2423651" cy="2384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297458-A0C8-7347-A930-098E30F43B11}"/>
              </a:ext>
            </a:extLst>
          </p:cNvPr>
          <p:cNvSpPr txBox="1"/>
          <p:nvPr/>
        </p:nvSpPr>
        <p:spPr>
          <a:xfrm>
            <a:off x="3375156" y="2818288"/>
            <a:ext cx="1765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Special thanks to my BUQEYE colleagues!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033604-3BA8-BB47-87A9-6F9297B08F02}"/>
              </a:ext>
            </a:extLst>
          </p:cNvPr>
          <p:cNvSpPr/>
          <p:nvPr/>
        </p:nvSpPr>
        <p:spPr>
          <a:xfrm>
            <a:off x="2899241" y="3917890"/>
            <a:ext cx="3373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8"/>
              </a:rPr>
              <a:t>https://buqeye.github.io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D5ADBE-CA14-D349-99EB-55A428B4FA81}"/>
              </a:ext>
            </a:extLst>
          </p:cNvPr>
          <p:cNvSpPr txBox="1"/>
          <p:nvPr/>
        </p:nvSpPr>
        <p:spPr>
          <a:xfrm>
            <a:off x="3251002" y="4379748"/>
            <a:ext cx="208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talk: [</a:t>
            </a:r>
            <a:r>
              <a:rPr lang="en-US" dirty="0">
                <a:hlinkClick r:id="rId9"/>
              </a:rPr>
              <a:t>pptx</a:t>
            </a:r>
            <a:r>
              <a:rPr lang="en-US" dirty="0"/>
              <a:t>][</a:t>
            </a:r>
            <a:r>
              <a:rPr lang="en-US" dirty="0">
                <a:hlinkClick r:id="rId10"/>
              </a:rPr>
              <a:t>pdf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022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85"/>
    </mc:Choice>
    <mc:Fallback xmlns="">
      <p:transition xmlns:p14="http://schemas.microsoft.com/office/powerpoint/2010/main" spd="slow" advTm="171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8E1FA-F477-744A-AD53-497231FD02AD}"/>
              </a:ext>
            </a:extLst>
          </p:cNvPr>
          <p:cNvSpPr txBox="1">
            <a:spLocks/>
          </p:cNvSpPr>
          <p:nvPr/>
        </p:nvSpPr>
        <p:spPr>
          <a:xfrm>
            <a:off x="703114" y="172738"/>
            <a:ext cx="7737772" cy="59424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Recent BUQEYE notebooks for EFT UQ papers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5B75B-2BBE-5144-860E-BD26E7527878}"/>
              </a:ext>
            </a:extLst>
          </p:cNvPr>
          <p:cNvSpPr txBox="1"/>
          <p:nvPr/>
        </p:nvSpPr>
        <p:spPr>
          <a:xfrm>
            <a:off x="463137" y="725090"/>
            <a:ext cx="82889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b="1" dirty="0"/>
              <a:t>Quantifying correlated truncation errors in effective field theory</a:t>
            </a:r>
            <a:r>
              <a:rPr lang="en-US" dirty="0"/>
              <a:t>, </a:t>
            </a:r>
            <a:r>
              <a:rPr lang="en-US" sz="1600" dirty="0"/>
              <a:t>J. Melendez, </a:t>
            </a:r>
            <a:r>
              <a:rPr lang="en-US" sz="1600" dirty="0" err="1"/>
              <a:t>rjf</a:t>
            </a:r>
            <a:r>
              <a:rPr lang="en-US" sz="1600" dirty="0"/>
              <a:t>,       D. Phillips, M. </a:t>
            </a:r>
            <a:r>
              <a:rPr lang="en-US" sz="1600" dirty="0" err="1"/>
              <a:t>Pratola</a:t>
            </a:r>
            <a:r>
              <a:rPr lang="en-US" sz="1600" dirty="0"/>
              <a:t>, and S. </a:t>
            </a:r>
            <a:r>
              <a:rPr lang="en-US" sz="1600" dirty="0" err="1"/>
              <a:t>Wesolowski</a:t>
            </a:r>
            <a:r>
              <a:rPr lang="en-US" sz="1600" dirty="0"/>
              <a:t>, </a:t>
            </a:r>
            <a:r>
              <a:rPr lang="en-US" sz="1600" dirty="0">
                <a:hlinkClick r:id="rId3"/>
              </a:rPr>
              <a:t>Phys. Rev. C 100, 044001 (2019)</a:t>
            </a:r>
            <a:r>
              <a:rPr lang="en-US" sz="1600" dirty="0"/>
              <a:t>  </a:t>
            </a:r>
            <a:r>
              <a:rPr lang="en-US" sz="1600" dirty="0">
                <a:hlinkClick r:id="rId4"/>
              </a:rPr>
              <a:t>[notebooks]</a:t>
            </a:r>
            <a:br>
              <a:rPr lang="en-US" sz="1600" dirty="0"/>
            </a:br>
            <a:endParaRPr lang="en-US" sz="1600" dirty="0"/>
          </a:p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b="1" dirty="0"/>
              <a:t>How well do we know the neutron-matter equation of state at the densities inside neutron stars? A Bayesian approach with correlated uncertainties</a:t>
            </a:r>
            <a:r>
              <a:rPr lang="en-US" dirty="0"/>
              <a:t>, </a:t>
            </a:r>
            <a:r>
              <a:rPr lang="en-US" sz="1600" dirty="0"/>
              <a:t>C. </a:t>
            </a:r>
            <a:r>
              <a:rPr lang="en-US" sz="1600" dirty="0" err="1"/>
              <a:t>Drischler</a:t>
            </a:r>
            <a:r>
              <a:rPr lang="en-US" sz="1600" dirty="0"/>
              <a:t>, </a:t>
            </a:r>
            <a:r>
              <a:rPr lang="en-US" sz="1600" dirty="0" err="1"/>
              <a:t>rjf</a:t>
            </a:r>
            <a:r>
              <a:rPr lang="en-US" sz="1600" dirty="0"/>
              <a:t>,      J. Melendez, and D. Phillips, </a:t>
            </a:r>
            <a:r>
              <a:rPr lang="en-US" sz="1600" dirty="0">
                <a:hlinkClick r:id="rId5"/>
              </a:rPr>
              <a:t>Phys. Rev. Lett. (in press)</a:t>
            </a:r>
            <a:r>
              <a:rPr lang="en-US" sz="1600" dirty="0"/>
              <a:t>. </a:t>
            </a:r>
            <a:r>
              <a:rPr lang="en-US" sz="1600" dirty="0">
                <a:hlinkClick r:id="rId6"/>
              </a:rPr>
              <a:t>[notebooks]</a:t>
            </a:r>
            <a:br>
              <a:rPr lang="en-US" sz="1600" dirty="0"/>
            </a:br>
            <a:endParaRPr lang="en-US" sz="1600" dirty="0"/>
          </a:p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b="1" dirty="0"/>
              <a:t>Quantifying uncertainties and correlations in the nuclear-matter equation of state</a:t>
            </a:r>
            <a:r>
              <a:rPr lang="en-US" dirty="0"/>
              <a:t>, </a:t>
            </a:r>
            <a:r>
              <a:rPr lang="en-US" sz="1600" dirty="0"/>
              <a:t>C. </a:t>
            </a:r>
            <a:r>
              <a:rPr lang="en-US" sz="1600" dirty="0" err="1"/>
              <a:t>Drischler</a:t>
            </a:r>
            <a:r>
              <a:rPr lang="en-US" sz="1600" dirty="0"/>
              <a:t>, J. Melendez, </a:t>
            </a:r>
            <a:r>
              <a:rPr lang="en-US" sz="1600" dirty="0" err="1"/>
              <a:t>rjf</a:t>
            </a:r>
            <a:r>
              <a:rPr lang="en-US" sz="1600" dirty="0"/>
              <a:t>, and D Phillips, </a:t>
            </a:r>
            <a:r>
              <a:rPr lang="en-US" sz="1600" dirty="0">
                <a:hlinkClick r:id="rId5"/>
              </a:rPr>
              <a:t>Phys. Rev. C (in press)</a:t>
            </a:r>
            <a:r>
              <a:rPr lang="en-US" sz="1600" dirty="0"/>
              <a:t>. </a:t>
            </a:r>
            <a:r>
              <a:rPr lang="en-US" sz="1600" dirty="0">
                <a:hlinkClick r:id="rId6"/>
              </a:rPr>
              <a:t>[notebooks]</a:t>
            </a:r>
            <a:br>
              <a:rPr lang="en-US" sz="1600" dirty="0"/>
            </a:br>
            <a:endParaRPr lang="en-US" sz="1600" dirty="0"/>
          </a:p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b="1" dirty="0"/>
              <a:t>Efficient emulators for scattering using eigenvector continuation</a:t>
            </a:r>
            <a:r>
              <a:rPr lang="en-US" dirty="0"/>
              <a:t>, </a:t>
            </a:r>
            <a:r>
              <a:rPr lang="en-US" sz="1600" dirty="0" err="1"/>
              <a:t>rjf</a:t>
            </a:r>
            <a:r>
              <a:rPr lang="en-US" sz="1600" dirty="0"/>
              <a:t>, A. Garcia,             P. </a:t>
            </a:r>
            <a:r>
              <a:rPr lang="en-US" sz="1600" dirty="0" err="1"/>
              <a:t>Millican</a:t>
            </a:r>
            <a:r>
              <a:rPr lang="en-US" sz="1600" dirty="0"/>
              <a:t>, and X. Zhang, </a:t>
            </a:r>
            <a:r>
              <a:rPr lang="en-US" sz="1600" dirty="0">
                <a:hlinkClick r:id="rId7"/>
              </a:rPr>
              <a:t>Phys. Lett. B 809, 135719 (2020)</a:t>
            </a:r>
            <a:r>
              <a:rPr lang="en-US" sz="1600" dirty="0"/>
              <a:t>. </a:t>
            </a:r>
            <a:r>
              <a:rPr lang="en-US" sz="1600" dirty="0">
                <a:hlinkClick r:id="rId8"/>
              </a:rPr>
              <a:t>[notebooks]</a:t>
            </a:r>
            <a:br>
              <a:rPr lang="en-US" sz="1600" dirty="0"/>
            </a:br>
            <a:endParaRPr lang="en-US" sz="1600" dirty="0"/>
          </a:p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b="1" dirty="0"/>
              <a:t>Designing Optimal Experiments: An Application to Proton Compton Scattering</a:t>
            </a:r>
            <a:r>
              <a:rPr lang="en-US" dirty="0"/>
              <a:t>, </a:t>
            </a:r>
            <a:r>
              <a:rPr lang="en-US" sz="1600" dirty="0"/>
              <a:t>J. Melendez, </a:t>
            </a:r>
            <a:r>
              <a:rPr lang="en-US" sz="1600" dirty="0" err="1"/>
              <a:t>rjf</a:t>
            </a:r>
            <a:r>
              <a:rPr lang="en-US" sz="1600" dirty="0"/>
              <a:t>, H. </a:t>
            </a:r>
            <a:r>
              <a:rPr lang="en-US" sz="1600" dirty="0" err="1"/>
              <a:t>Grießhammer</a:t>
            </a:r>
            <a:r>
              <a:rPr lang="en-US" sz="1600" dirty="0"/>
              <a:t>, J. McGovern, D. Phillips, and M.T. </a:t>
            </a:r>
            <a:r>
              <a:rPr lang="en-US" sz="1600" dirty="0" err="1"/>
              <a:t>Pratola</a:t>
            </a:r>
            <a:r>
              <a:rPr lang="en-US" sz="1600" dirty="0"/>
              <a:t>, </a:t>
            </a:r>
            <a:r>
              <a:rPr lang="en-US" sz="1600" dirty="0">
                <a:hlinkClick r:id="rId9"/>
              </a:rPr>
              <a:t>arXiv:2004.11307</a:t>
            </a:r>
            <a:r>
              <a:rPr lang="en-US" sz="1600" dirty="0"/>
              <a:t>. </a:t>
            </a:r>
            <a:br>
              <a:rPr lang="en-US" sz="1600" dirty="0"/>
            </a:br>
            <a:r>
              <a:rPr lang="en-US" sz="1600" dirty="0"/>
              <a:t>[</a:t>
            </a:r>
            <a:r>
              <a:rPr lang="en-US" sz="1600" dirty="0">
                <a:hlinkClick r:id="rId10"/>
              </a:rPr>
              <a:t>notebooks</a:t>
            </a:r>
            <a:r>
              <a:rPr lang="en-US" sz="1600" dirty="0"/>
              <a:t>]                    </a:t>
            </a:r>
            <a:r>
              <a:rPr lang="en-US" sz="1600" dirty="0">
                <a:solidFill>
                  <a:srgbClr val="FF0000"/>
                </a:solidFill>
              </a:rPr>
              <a:t>See Harold </a:t>
            </a:r>
            <a:r>
              <a:rPr lang="en-US" sz="1600" dirty="0" err="1">
                <a:solidFill>
                  <a:srgbClr val="FF0000"/>
                </a:solidFill>
              </a:rPr>
              <a:t>Grießhammer</a:t>
            </a:r>
            <a:r>
              <a:rPr lang="en-US" sz="1600" dirty="0">
                <a:solidFill>
                  <a:srgbClr val="FF0000"/>
                </a:solidFill>
              </a:rPr>
              <a:t> talk following this one.</a:t>
            </a:r>
          </a:p>
          <a:p>
            <a:pPr marL="194310" indent="-19431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8071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8466D1-36E9-CF47-B0C8-E6AB8A2FE196}"/>
              </a:ext>
            </a:extLst>
          </p:cNvPr>
          <p:cNvSpPr txBox="1"/>
          <p:nvPr/>
        </p:nvSpPr>
        <p:spPr>
          <a:xfrm>
            <a:off x="3197530" y="2041611"/>
            <a:ext cx="24773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Correlated GP treatment gives better estimates for truncation errors and clean propagation of uncertainties to derived quantities.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DAF59B-C08F-5145-89B0-D7E074E2E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425" y="198034"/>
            <a:ext cx="3274041" cy="48147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4FAE4B-ACE8-CB4F-A8BF-DEEAF550E619}"/>
              </a:ext>
            </a:extLst>
          </p:cNvPr>
          <p:cNvSpPr txBox="1"/>
          <p:nvPr/>
        </p:nvSpPr>
        <p:spPr>
          <a:xfrm>
            <a:off x="140949" y="84945"/>
            <a:ext cx="572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Correlated theory errors for EOS properties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9D570-D561-FE44-ADAD-073DE754A5D6}"/>
              </a:ext>
            </a:extLst>
          </p:cNvPr>
          <p:cNvSpPr txBox="1"/>
          <p:nvPr/>
        </p:nvSpPr>
        <p:spPr>
          <a:xfrm>
            <a:off x="3392007" y="569800"/>
            <a:ext cx="18966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C.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Drischler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et al. 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hlinkClick r:id="rId4"/>
              </a:rPr>
              <a:t>arXiv:2004.07232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PRL,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hlinkClick r:id="rId5"/>
              </a:rPr>
              <a:t>in press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3596C5-52D0-7D42-A3AF-7972DB1AC544}"/>
              </a:ext>
            </a:extLst>
          </p:cNvPr>
          <p:cNvSpPr txBox="1"/>
          <p:nvPr/>
        </p:nvSpPr>
        <p:spPr>
          <a:xfrm>
            <a:off x="6168759" y="666575"/>
            <a:ext cx="1295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 0.17 ± 0.01 fm</a:t>
            </a:r>
            <a:r>
              <a:rPr lang="en-US" sz="1200" baseline="30000" dirty="0"/>
              <a:t>3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1F141-3852-9940-B701-E21ACF2C5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0A90F-B514-4E40-BE1B-3C3B3ADC55FC}"/>
              </a:ext>
            </a:extLst>
          </p:cNvPr>
          <p:cNvSpPr txBox="1"/>
          <p:nvPr/>
        </p:nvSpPr>
        <p:spPr>
          <a:xfrm>
            <a:off x="3197530" y="4051884"/>
            <a:ext cx="2669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See also comparisons to GW and NICER posteriors!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44B5A-F80B-A14C-BA51-6CBA38F81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50" y="540962"/>
            <a:ext cx="2477390" cy="45175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540325-47F7-B747-9B00-377AE3C57684}"/>
              </a:ext>
            </a:extLst>
          </p:cNvPr>
          <p:cNvSpPr/>
          <p:nvPr/>
        </p:nvSpPr>
        <p:spPr>
          <a:xfrm>
            <a:off x="3310727" y="1381585"/>
            <a:ext cx="2090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(SD.00006 11:30am)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2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1955-95A0-C14B-9386-DA7E5CF82052}"/>
              </a:ext>
            </a:extLst>
          </p:cNvPr>
          <p:cNvSpPr txBox="1">
            <a:spLocks/>
          </p:cNvSpPr>
          <p:nvPr/>
        </p:nvSpPr>
        <p:spPr>
          <a:xfrm>
            <a:off x="1014342" y="208364"/>
            <a:ext cx="7220415" cy="59424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Summary points and more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63FD6-52D8-BD4C-B92A-6ABAE35680AF}"/>
              </a:ext>
            </a:extLst>
          </p:cNvPr>
          <p:cNvSpPr txBox="1"/>
          <p:nvPr/>
        </p:nvSpPr>
        <p:spPr>
          <a:xfrm>
            <a:off x="716395" y="1175657"/>
            <a:ext cx="7816307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Jupiter notebooks and Python are great tools for nuclear physics UQ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Bayesian methods for EFT and other theory errors (combined with experiment)</a:t>
            </a:r>
          </a:p>
          <a:p>
            <a:pPr marL="651510" lvl="1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Many examples from the BUQEYE collaboration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strongly advocate that </a:t>
            </a:r>
            <a:r>
              <a:rPr lang="en-US" i="1" dirty="0"/>
              <a:t>every</a:t>
            </a:r>
            <a:r>
              <a:rPr lang="en-US" dirty="0"/>
              <a:t> paper have a notebook for reproducing figures</a:t>
            </a:r>
          </a:p>
          <a:p>
            <a:pPr marL="194310" indent="-194310">
              <a:buFont typeface="Arial" panose="020B0604020202020204" pitchFamily="34" charset="0"/>
              <a:buChar char="•"/>
            </a:pPr>
            <a:endParaRPr lang="en-US" dirty="0"/>
          </a:p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dirty="0" err="1"/>
              <a:t>Github</a:t>
            </a:r>
            <a:r>
              <a:rPr lang="en-US" dirty="0"/>
              <a:t> repositories with notebooks for learning Bayesian statistics for physics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BAYES 2019 (TALENT course): </a:t>
            </a:r>
            <a:r>
              <a:rPr lang="en-US" dirty="0">
                <a:hlinkClick r:id="rId2"/>
              </a:rPr>
              <a:t>https://nucleartalent.github.io/Bayes2019/</a:t>
            </a: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Furnstahl course at Ohio State: </a:t>
            </a:r>
            <a:r>
              <a:rPr lang="en-US" dirty="0">
                <a:hlinkClick r:id="rId3"/>
              </a:rPr>
              <a:t>https://furnstahl.github.io/Physics-8805/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99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256621-D35D-7548-8EF4-E16B1B6B4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4" y="1517315"/>
            <a:ext cx="6579317" cy="3320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02C5B4-E73D-AD4F-8A7F-82F2762320E1}"/>
              </a:ext>
            </a:extLst>
          </p:cNvPr>
          <p:cNvSpPr txBox="1">
            <a:spLocks/>
          </p:cNvSpPr>
          <p:nvPr/>
        </p:nvSpPr>
        <p:spPr>
          <a:xfrm>
            <a:off x="1014342" y="208364"/>
            <a:ext cx="7220415" cy="59424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</a:rPr>
              <a:t>BAND (Bayesian Analysis of Nuclear Dynamics)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889F3C-9F7F-474E-9926-31347A0BBB7F}"/>
              </a:ext>
            </a:extLst>
          </p:cNvPr>
          <p:cNvSpPr txBox="1"/>
          <p:nvPr/>
        </p:nvSpPr>
        <p:spPr>
          <a:xfrm>
            <a:off x="95003" y="617941"/>
            <a:ext cx="897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NSF Cyberinfrastructure for Sustained Scientific Innovation (CSSI) Framework </a:t>
            </a:r>
            <a:r>
              <a:rPr lang="en-US" sz="1600" dirty="0"/>
              <a:t>(from 7/2020)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5B9EA-3CC4-E744-AFBE-67A7A9D4CDCC}"/>
              </a:ext>
            </a:extLst>
          </p:cNvPr>
          <p:cNvSpPr txBox="1"/>
          <p:nvPr/>
        </p:nvSpPr>
        <p:spPr>
          <a:xfrm>
            <a:off x="6897994" y="2537553"/>
            <a:ext cx="2132792" cy="20313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Registration for Virtual ISNET 8 and for the First Annual BAND Camp is open. The website lists confirmed speakers for both events.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F35FD-ECAA-654E-A981-BAD9D183C716}"/>
              </a:ext>
            </a:extLst>
          </p:cNvPr>
          <p:cNvSpPr txBox="1"/>
          <p:nvPr/>
        </p:nvSpPr>
        <p:spPr>
          <a:xfrm>
            <a:off x="5593277" y="4627419"/>
            <a:ext cx="3461717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hlinkClick r:id="rId4"/>
              </a:rPr>
              <a:t>https://</a:t>
            </a:r>
            <a:r>
              <a:rPr lang="en-US" sz="1600" b="1" dirty="0" err="1">
                <a:solidFill>
                  <a:srgbClr val="FF0000"/>
                </a:solidFill>
                <a:hlinkClick r:id="rId4"/>
              </a:rPr>
              <a:t>indico.frib.msu.edu</a:t>
            </a:r>
            <a:r>
              <a:rPr lang="en-US" sz="1600" b="1" dirty="0">
                <a:solidFill>
                  <a:srgbClr val="FF0000"/>
                </a:solidFill>
                <a:hlinkClick r:id="rId4"/>
              </a:rPr>
              <a:t>/event/21/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4B72C-B0A8-7041-86AE-AE7BD2E665AD}"/>
              </a:ext>
            </a:extLst>
          </p:cNvPr>
          <p:cNvSpPr txBox="1"/>
          <p:nvPr/>
        </p:nvSpPr>
        <p:spPr>
          <a:xfrm>
            <a:off x="1223159" y="975295"/>
            <a:ext cx="645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Look to </a:t>
            </a:r>
            <a:r>
              <a:rPr lang="en-US" dirty="0">
                <a:solidFill>
                  <a:srgbClr val="0000FF"/>
                </a:solidFill>
                <a:hlinkClick r:id="rId5"/>
              </a:rPr>
              <a:t>https://bandframework.github.io/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over the next five years!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4E836-2E9B-5B4F-B28F-562CCEBF0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531" y="1318316"/>
            <a:ext cx="2460175" cy="112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2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55E7BF-AEE9-4841-9364-B009BDC10FBC}"/>
              </a:ext>
            </a:extLst>
          </p:cNvPr>
          <p:cNvSpPr txBox="1"/>
          <p:nvPr/>
        </p:nvSpPr>
        <p:spPr>
          <a:xfrm>
            <a:off x="2725982" y="914400"/>
            <a:ext cx="36589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3988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9E2CE7-51E4-5643-8B7D-90D5F709A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35" y="1766963"/>
            <a:ext cx="4126100" cy="333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01955-95A0-C14B-9386-DA7E5CF82052}"/>
              </a:ext>
            </a:extLst>
          </p:cNvPr>
          <p:cNvSpPr txBox="1">
            <a:spLocks/>
          </p:cNvSpPr>
          <p:nvPr/>
        </p:nvSpPr>
        <p:spPr>
          <a:xfrm>
            <a:off x="700644" y="208364"/>
            <a:ext cx="7943574" cy="59424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rgbClr val="FF0000"/>
                </a:solidFill>
              </a:rPr>
              <a:t>What is a </a:t>
            </a:r>
            <a:r>
              <a:rPr lang="en-US" sz="2600" b="1" dirty="0" err="1">
                <a:solidFill>
                  <a:srgbClr val="FF0000"/>
                </a:solidFill>
              </a:rPr>
              <a:t>Jupyter</a:t>
            </a:r>
            <a:r>
              <a:rPr lang="en-US" sz="2600" b="1" dirty="0">
                <a:solidFill>
                  <a:srgbClr val="FF0000"/>
                </a:solidFill>
              </a:rPr>
              <a:t> notebook? </a:t>
            </a:r>
            <a:r>
              <a:rPr lang="en-US" sz="2200" b="1" dirty="0">
                <a:solidFill>
                  <a:srgbClr val="FF0000"/>
                </a:solidFill>
              </a:rPr>
              <a:t>(cf. Mathematica notebook)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65635-AB79-9D45-ABE3-8DB1BBC173DE}"/>
              </a:ext>
            </a:extLst>
          </p:cNvPr>
          <p:cNvSpPr txBox="1"/>
          <p:nvPr/>
        </p:nvSpPr>
        <p:spPr>
          <a:xfrm>
            <a:off x="369153" y="680687"/>
            <a:ext cx="7682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dirty="0"/>
              <a:t>Executes Python (</a:t>
            </a:r>
            <a:r>
              <a:rPr lang="en-US" dirty="0">
                <a:hlinkClick r:id="rId4"/>
              </a:rPr>
              <a:t>Anaconda</a:t>
            </a:r>
            <a:r>
              <a:rPr lang="en-US" dirty="0"/>
              <a:t> recommended; all free!) but also other languages</a:t>
            </a:r>
          </a:p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dirty="0"/>
              <a:t>Displays in your browser (can run in the cloud through Binder! </a:t>
            </a:r>
            <a:r>
              <a:rPr lang="en-US" dirty="0">
                <a:hlinkClick r:id="rId5"/>
              </a:rPr>
              <a:t>Example below</a:t>
            </a:r>
            <a:r>
              <a:rPr lang="en-US" dirty="0"/>
              <a:t>)</a:t>
            </a:r>
          </a:p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dirty="0"/>
              <a:t>Tutorials available from </a:t>
            </a:r>
            <a:r>
              <a:rPr lang="en-US" dirty="0" err="1">
                <a:hlinkClick r:id="rId6"/>
              </a:rPr>
              <a:t>datacamp</a:t>
            </a:r>
            <a:r>
              <a:rPr lang="en-US" dirty="0"/>
              <a:t>, </a:t>
            </a:r>
            <a:r>
              <a:rPr lang="en-US" dirty="0" err="1">
                <a:hlinkClick r:id="rId7"/>
              </a:rPr>
              <a:t>dataquest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YouTube</a:t>
            </a:r>
            <a:r>
              <a:rPr lang="en-US" dirty="0"/>
              <a:t>, …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87530E-0874-BC41-88B8-9644B93D8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92" y="1761562"/>
            <a:ext cx="4920643" cy="326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1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CFB0B-570C-5142-819A-A5DC4CA251F9}"/>
              </a:ext>
            </a:extLst>
          </p:cNvPr>
          <p:cNvSpPr txBox="1"/>
          <p:nvPr/>
        </p:nvSpPr>
        <p:spPr>
          <a:xfrm>
            <a:off x="1103284" y="224735"/>
            <a:ext cx="414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Overview of Bayesian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625FB9-AF1B-774A-AAED-68785A2B0058}"/>
              </a:ext>
            </a:extLst>
          </p:cNvPr>
          <p:cNvSpPr txBox="1"/>
          <p:nvPr/>
        </p:nvSpPr>
        <p:spPr>
          <a:xfrm>
            <a:off x="201386" y="686400"/>
            <a:ext cx="5622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hlinkClick r:id="rId3"/>
              </a:rPr>
              <a:t>Bayesian statistics</a:t>
            </a:r>
            <a:r>
              <a:rPr lang="en-US" dirty="0">
                <a:solidFill>
                  <a:srgbClr val="0070C0"/>
                </a:solidFill>
              </a:rPr>
              <a:t> is a powerful framework for (chiral) EFT uncertainty quantification (UQ). </a:t>
            </a:r>
            <a:r>
              <a:rPr lang="en-US" i="1" dirty="0">
                <a:solidFill>
                  <a:srgbClr val="0070C0"/>
                </a:solidFill>
              </a:rPr>
              <a:t>Everything is a pdf.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07791-D3B3-654B-9243-D7221AD15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1603881"/>
            <a:ext cx="3863517" cy="3079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3A2683-FE17-E24C-A9CE-FA0884619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072" y="1484606"/>
            <a:ext cx="3160050" cy="339127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53681-6147-5340-99D3-19C6CA8D5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17FD45-BB63-EC48-983E-32A03F3C1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110181" y="1575876"/>
            <a:ext cx="4000829" cy="247551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4B6F2F-AFEE-B14A-8701-EB25D7A47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701947" y="1723281"/>
            <a:ext cx="4636243" cy="22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7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007081F-33B4-A840-AB9B-BCED63844C38}"/>
              </a:ext>
            </a:extLst>
          </p:cNvPr>
          <p:cNvGrpSpPr/>
          <p:nvPr/>
        </p:nvGrpSpPr>
        <p:grpSpPr>
          <a:xfrm>
            <a:off x="6261684" y="3191334"/>
            <a:ext cx="2926080" cy="1876874"/>
            <a:chOff x="6261684" y="3191334"/>
            <a:chExt cx="2926080" cy="1876874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656D2A4-2111-8E44-BFCA-78E1A5FB7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1684" y="3191334"/>
              <a:ext cx="2926080" cy="172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9039DA-6C0F-B042-A6C2-22E1E3E072E0}"/>
                </a:ext>
              </a:extLst>
            </p:cNvPr>
            <p:cNvSpPr txBox="1"/>
            <p:nvPr/>
          </p:nvSpPr>
          <p:spPr>
            <a:xfrm>
              <a:off x="6724112" y="4729654"/>
              <a:ext cx="22209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Prior for what is natural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625FB9-AF1B-774A-AAED-68785A2B0058}"/>
              </a:ext>
            </a:extLst>
          </p:cNvPr>
          <p:cNvSpPr txBox="1"/>
          <p:nvPr/>
        </p:nvSpPr>
        <p:spPr>
          <a:xfrm>
            <a:off x="201386" y="686400"/>
            <a:ext cx="5622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Bayesian statistics is a powerful framework for (chiral) EFT uncertainty quantification (UQ). </a:t>
            </a:r>
            <a:r>
              <a:rPr lang="en-US" i="1" dirty="0">
                <a:solidFill>
                  <a:srgbClr val="0070C0"/>
                </a:solidFill>
              </a:rPr>
              <a:t>Everything is a pdf.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497E76-4D0A-7E42-962E-3BF30B531439}"/>
              </a:ext>
            </a:extLst>
          </p:cNvPr>
          <p:cNvGrpSpPr/>
          <p:nvPr/>
        </p:nvGrpSpPr>
        <p:grpSpPr>
          <a:xfrm>
            <a:off x="3151217" y="1332730"/>
            <a:ext cx="3435319" cy="3739330"/>
            <a:chOff x="3151217" y="1332730"/>
            <a:chExt cx="3435319" cy="37393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DD3DB2-DDAC-DD45-9350-27E10603C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4225" y="1332730"/>
              <a:ext cx="2811092" cy="2862203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1E568E5-C81D-C64B-AEA5-3571752FEDCE}"/>
                </a:ext>
              </a:extLst>
            </p:cNvPr>
            <p:cNvSpPr/>
            <p:nvPr/>
          </p:nvSpPr>
          <p:spPr>
            <a:xfrm>
              <a:off x="3151217" y="4157660"/>
              <a:ext cx="3435319" cy="914400"/>
            </a:xfrm>
            <a:prstGeom prst="roundRect">
              <a:avLst/>
            </a:prstGeom>
            <a:noFill/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200"/>
                </a:spcAft>
              </a:pPr>
              <a:r>
                <a:rPr lang="en-US" sz="1600" dirty="0" err="1">
                  <a:solidFill>
                    <a:srgbClr val="FF0000"/>
                  </a:solidFill>
                </a:rPr>
                <a:t>pr</a:t>
              </a:r>
              <a:r>
                <a:rPr lang="en-US" sz="1600" dirty="0">
                  <a:solidFill>
                    <a:srgbClr val="FF0000"/>
                  </a:solidFill>
                </a:rPr>
                <a:t>(</a:t>
              </a:r>
              <a:r>
                <a:rPr lang="en-US" sz="1600" b="1" dirty="0" err="1">
                  <a:solidFill>
                    <a:srgbClr val="FF0000"/>
                  </a:solidFill>
                </a:rPr>
                <a:t>θ</a:t>
              </a:r>
              <a:r>
                <a:rPr lang="en-US" sz="1600" b="1" dirty="0">
                  <a:solidFill>
                    <a:srgbClr val="FF0000"/>
                  </a:solidFill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</a:rPr>
                <a:t>| </a:t>
              </a:r>
              <a:r>
                <a:rPr lang="en-US" sz="1600" b="1" dirty="0" err="1">
                  <a:solidFill>
                    <a:srgbClr val="FF0000"/>
                  </a:solidFill>
                </a:rPr>
                <a:t>y</a:t>
              </a:r>
              <a:r>
                <a:rPr lang="en-US" sz="1600" baseline="-25000" dirty="0" err="1">
                  <a:solidFill>
                    <a:srgbClr val="FF0000"/>
                  </a:solidFill>
                </a:rPr>
                <a:t>exp</a:t>
              </a:r>
              <a:r>
                <a:rPr lang="en-US" sz="1600" baseline="-25000" dirty="0">
                  <a:solidFill>
                    <a:srgbClr val="FF0000"/>
                  </a:solidFill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</a:rPr>
                <a:t>, </a:t>
              </a:r>
              <a:r>
                <a:rPr lang="en-US" sz="1600" dirty="0" err="1">
                  <a:solidFill>
                    <a:srgbClr val="FF0000"/>
                  </a:solidFill>
                </a:rPr>
                <a:t>Σ</a:t>
              </a:r>
              <a:r>
                <a:rPr lang="en-US" sz="1600" baseline="-25000" dirty="0" err="1">
                  <a:solidFill>
                    <a:srgbClr val="FF0000"/>
                  </a:solidFill>
                </a:rPr>
                <a:t>exp</a:t>
              </a:r>
              <a:r>
                <a:rPr lang="en-US" sz="1600" dirty="0">
                  <a:solidFill>
                    <a:srgbClr val="FF0000"/>
                  </a:solidFill>
                </a:rPr>
                <a:t> , </a:t>
              </a:r>
              <a:r>
                <a:rPr lang="en-US" sz="1600" dirty="0" err="1">
                  <a:solidFill>
                    <a:srgbClr val="FF0000"/>
                  </a:solidFill>
                </a:rPr>
                <a:t>Σ</a:t>
              </a:r>
              <a:r>
                <a:rPr lang="en-US" sz="1600" baseline="-25000" dirty="0" err="1">
                  <a:solidFill>
                    <a:srgbClr val="FF0000"/>
                  </a:solidFill>
                </a:rPr>
                <a:t>th</a:t>
              </a:r>
              <a:r>
                <a:rPr lang="en-US" sz="1600" dirty="0">
                  <a:solidFill>
                    <a:srgbClr val="FF0000"/>
                  </a:solidFill>
                </a:rPr>
                <a:t> , I)</a:t>
              </a:r>
              <a:r>
                <a:rPr lang="en-US" sz="1600" dirty="0">
                  <a:solidFill>
                    <a:schemeClr val="tx1"/>
                  </a:solidFill>
                </a:rPr>
                <a:t> ⇒</a:t>
              </a:r>
            </a:p>
            <a:p>
              <a:pPr algn="ctr">
                <a:spcAft>
                  <a:spcPts val="200"/>
                </a:spcAft>
              </a:pPr>
              <a:r>
                <a:rPr lang="en-US" sz="1600" dirty="0">
                  <a:solidFill>
                    <a:schemeClr val="tx1"/>
                  </a:solidFill>
                </a:rPr>
                <a:t>pdf of model parameters </a:t>
              </a:r>
              <a:r>
                <a:rPr lang="en-US" sz="1600" b="1" dirty="0" err="1">
                  <a:solidFill>
                    <a:schemeClr val="tx1"/>
                  </a:solidFill>
                </a:rPr>
                <a:t>θ</a:t>
              </a:r>
              <a:r>
                <a:rPr 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</a:rPr>
                <a:t>given data </a:t>
              </a:r>
              <a:r>
                <a:rPr lang="en-US" sz="1600" b="1" dirty="0" err="1">
                  <a:solidFill>
                    <a:schemeClr val="tx1"/>
                  </a:solidFill>
                </a:rPr>
                <a:t>y</a:t>
              </a:r>
              <a:r>
                <a:rPr lang="en-US" sz="1600" baseline="-25000" dirty="0" err="1">
                  <a:solidFill>
                    <a:schemeClr val="tx1"/>
                  </a:solidFill>
                </a:rPr>
                <a:t>exp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</a:rPr>
                <a:t>and experiment/theory errors </a:t>
              </a:r>
              <a:r>
                <a:rPr lang="en-US" sz="1600" dirty="0" err="1">
                  <a:solidFill>
                    <a:schemeClr val="tx1"/>
                  </a:solidFill>
                </a:rPr>
                <a:t>Σ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2E7F0E-8DEB-E04D-8E54-EEEFE161FEF0}"/>
              </a:ext>
            </a:extLst>
          </p:cNvPr>
          <p:cNvGrpSpPr/>
          <p:nvPr/>
        </p:nvGrpSpPr>
        <p:grpSpPr>
          <a:xfrm>
            <a:off x="10367" y="1399419"/>
            <a:ext cx="3328989" cy="3714793"/>
            <a:chOff x="0" y="1327082"/>
            <a:chExt cx="3328989" cy="37147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508592-54B8-3948-97E4-B5B2CBF30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846" y="1327082"/>
              <a:ext cx="2629775" cy="315866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4E88B2-BCAC-094C-9494-E5711CA7919C}"/>
                </a:ext>
              </a:extLst>
            </p:cNvPr>
            <p:cNvSpPr/>
            <p:nvPr/>
          </p:nvSpPr>
          <p:spPr>
            <a:xfrm>
              <a:off x="0" y="4457100"/>
              <a:ext cx="33289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sz="1600" dirty="0" err="1">
                  <a:solidFill>
                    <a:srgbClr val="FF0000"/>
                  </a:solidFill>
                </a:rPr>
                <a:t>pr</a:t>
              </a:r>
              <a:r>
                <a:rPr lang="en-US" sz="1600" dirty="0">
                  <a:solidFill>
                    <a:srgbClr val="FF0000"/>
                  </a:solidFill>
                </a:rPr>
                <a:t>(</a:t>
              </a:r>
              <a:r>
                <a:rPr lang="en-US" sz="1600" dirty="0" err="1">
                  <a:solidFill>
                    <a:srgbClr val="FF0000"/>
                  </a:solidFill>
                </a:rPr>
                <a:t>δ</a:t>
              </a:r>
              <a:r>
                <a:rPr lang="en-US" sz="1600" b="1" dirty="0" err="1">
                  <a:solidFill>
                    <a:srgbClr val="FF0000"/>
                  </a:solidFill>
                </a:rPr>
                <a:t>y</a:t>
              </a:r>
              <a:r>
                <a:rPr lang="en-US" sz="1600" b="1" baseline="-25000" dirty="0" err="1">
                  <a:solidFill>
                    <a:srgbClr val="FF0000"/>
                  </a:solidFill>
                </a:rPr>
                <a:t>th</a:t>
              </a:r>
              <a:r>
                <a:rPr lang="en-US" sz="1600" b="1" baseline="-25000" dirty="0">
                  <a:solidFill>
                    <a:srgbClr val="FF0000"/>
                  </a:solidFill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</a:rPr>
                <a:t>|</a:t>
              </a:r>
              <a:r>
                <a:rPr lang="en-US" sz="1600" b="1" dirty="0" err="1">
                  <a:solidFill>
                    <a:srgbClr val="FF0000"/>
                  </a:solidFill>
                </a:rPr>
                <a:t>y</a:t>
              </a:r>
              <a:r>
                <a:rPr lang="en-US" sz="1600" b="1" baseline="-25000" dirty="0" err="1">
                  <a:solidFill>
                    <a:srgbClr val="FF0000"/>
                  </a:solidFill>
                </a:rPr>
                <a:t>th</a:t>
              </a:r>
              <a:r>
                <a:rPr lang="en-US" sz="1600" dirty="0">
                  <a:solidFill>
                    <a:srgbClr val="FF0000"/>
                  </a:solidFill>
                </a:rPr>
                <a:t> , I)</a:t>
              </a:r>
              <a:r>
                <a:rPr lang="en-US" sz="1600" dirty="0"/>
                <a:t> ⇒ pdf of </a:t>
              </a:r>
              <a:r>
                <a:rPr lang="en-US" sz="1600" i="1" dirty="0"/>
                <a:t>theory error </a:t>
              </a:r>
              <a:r>
                <a:rPr lang="en-US" sz="1600" dirty="0" err="1"/>
                <a:t>δ</a:t>
              </a:r>
              <a:r>
                <a:rPr lang="en-US" sz="1600" b="1" dirty="0" err="1"/>
                <a:t>y</a:t>
              </a:r>
              <a:r>
                <a:rPr lang="en-US" sz="1600" b="1" baseline="-25000" dirty="0" err="1"/>
                <a:t>th</a:t>
              </a:r>
              <a:r>
                <a:rPr lang="en-US" sz="1600" b="1" baseline="-25000" dirty="0"/>
                <a:t> </a:t>
              </a:r>
              <a:r>
                <a:rPr lang="en-US" sz="1600" dirty="0"/>
                <a:t>given theory calculations </a:t>
              </a:r>
              <a:r>
                <a:rPr lang="en-US" sz="1600" b="1" dirty="0" err="1"/>
                <a:t>y</a:t>
              </a:r>
              <a:r>
                <a:rPr lang="en-US" sz="1600" b="1" baseline="-25000" dirty="0" err="1"/>
                <a:t>th</a:t>
              </a:r>
              <a:endParaRPr lang="en-US" sz="16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4C9C81-CA66-C940-ABB5-8933E6382C5E}"/>
              </a:ext>
            </a:extLst>
          </p:cNvPr>
          <p:cNvGrpSpPr/>
          <p:nvPr/>
        </p:nvGrpSpPr>
        <p:grpSpPr>
          <a:xfrm>
            <a:off x="6131378" y="224735"/>
            <a:ext cx="3028950" cy="3032082"/>
            <a:chOff x="6131378" y="224735"/>
            <a:chExt cx="3028950" cy="303208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5F3BAB-1335-2340-8FEF-C849797FD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1379" y="224735"/>
              <a:ext cx="2629776" cy="237586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A22711-C88F-AA4C-B869-FF7522CFF856}"/>
                </a:ext>
              </a:extLst>
            </p:cNvPr>
            <p:cNvSpPr/>
            <p:nvPr/>
          </p:nvSpPr>
          <p:spPr>
            <a:xfrm>
              <a:off x="6131378" y="2672042"/>
              <a:ext cx="30289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sz="1600" dirty="0" err="1">
                  <a:solidFill>
                    <a:srgbClr val="FF0000"/>
                  </a:solidFill>
                </a:rPr>
                <a:t>pr</a:t>
              </a:r>
              <a:r>
                <a:rPr lang="en-US" sz="1600" dirty="0">
                  <a:solidFill>
                    <a:srgbClr val="FF0000"/>
                  </a:solidFill>
                </a:rPr>
                <a:t>(</a:t>
              </a:r>
              <a:r>
                <a:rPr lang="en-US" sz="1600" dirty="0" err="1">
                  <a:solidFill>
                    <a:srgbClr val="FF0000"/>
                  </a:solidFill>
                </a:rPr>
                <a:t>Λ</a:t>
              </a:r>
              <a:r>
                <a:rPr lang="en-US" sz="1600" baseline="-25000" dirty="0" err="1">
                  <a:solidFill>
                    <a:srgbClr val="FF0000"/>
                  </a:solidFill>
                </a:rPr>
                <a:t>b</a:t>
              </a:r>
              <a:r>
                <a:rPr lang="en-US" sz="1600" baseline="-25000" dirty="0">
                  <a:solidFill>
                    <a:srgbClr val="FF0000"/>
                  </a:solidFill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</a:rPr>
                <a:t>| </a:t>
              </a:r>
              <a:r>
                <a:rPr lang="en-US" sz="1600" b="1" dirty="0" err="1">
                  <a:solidFill>
                    <a:srgbClr val="FF0000"/>
                  </a:solidFill>
                </a:rPr>
                <a:t>y</a:t>
              </a:r>
              <a:r>
                <a:rPr lang="en-US" sz="1600" b="1" baseline="-25000" dirty="0" err="1">
                  <a:solidFill>
                    <a:srgbClr val="FF0000"/>
                  </a:solidFill>
                </a:rPr>
                <a:t>th</a:t>
              </a:r>
              <a:r>
                <a:rPr lang="en-US" sz="1600" dirty="0">
                  <a:solidFill>
                    <a:srgbClr val="FF0000"/>
                  </a:solidFill>
                </a:rPr>
                <a:t>, I)</a:t>
              </a:r>
              <a:r>
                <a:rPr lang="en-US" sz="1600" dirty="0"/>
                <a:t> ⇒ pdf of breakdown scale of EFT expansion </a:t>
              </a:r>
            </a:p>
          </p:txBody>
        </p:sp>
      </p:grp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7254CD2-9842-DD4E-812E-430455008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803847-2550-6B4D-AF53-E84D84835F6D}"/>
              </a:ext>
            </a:extLst>
          </p:cNvPr>
          <p:cNvSpPr txBox="1"/>
          <p:nvPr/>
        </p:nvSpPr>
        <p:spPr>
          <a:xfrm>
            <a:off x="4801352" y="1794396"/>
            <a:ext cx="1450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3P0 channel at N3LO, np sector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01C388-B351-3D49-98B7-C31A8D7CAC4E}"/>
              </a:ext>
            </a:extLst>
          </p:cNvPr>
          <p:cNvSpPr txBox="1"/>
          <p:nvPr/>
        </p:nvSpPr>
        <p:spPr>
          <a:xfrm>
            <a:off x="1103284" y="224735"/>
            <a:ext cx="414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Overview of Bayesian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D4F857-4420-8F4B-93A3-DDC1C52F1AEB}"/>
              </a:ext>
            </a:extLst>
          </p:cNvPr>
          <p:cNvSpPr txBox="1"/>
          <p:nvPr/>
        </p:nvSpPr>
        <p:spPr>
          <a:xfrm>
            <a:off x="1055784" y="2850435"/>
            <a:ext cx="1465466" cy="584775"/>
          </a:xfrm>
          <a:prstGeom prst="rect">
            <a:avLst/>
          </a:prstGeom>
          <a:solidFill>
            <a:schemeClr val="bg1">
              <a:lumMod val="75000"/>
              <a:alpha val="54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LENPIC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  <a:hlinkClick r:id="rId7"/>
              </a:rPr>
              <a:t>arXiv:1907.03608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40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625FB9-AF1B-774A-AAED-68785A2B0058}"/>
              </a:ext>
            </a:extLst>
          </p:cNvPr>
          <p:cNvSpPr txBox="1"/>
          <p:nvPr/>
        </p:nvSpPr>
        <p:spPr>
          <a:xfrm>
            <a:off x="201386" y="686400"/>
            <a:ext cx="56224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Bayesian statistics is a powerful framework for (chiral) EFT uncertainty quantification (UQ). </a:t>
            </a:r>
            <a:r>
              <a:rPr lang="en-US" i="1" dirty="0">
                <a:solidFill>
                  <a:srgbClr val="0070C0"/>
                </a:solidFill>
              </a:rPr>
              <a:t>Everything is a pdf.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EFT theory </a:t>
            </a:r>
            <a:r>
              <a:rPr lang="en-US" i="1" dirty="0"/>
              <a:t>discrepancy model </a:t>
            </a:r>
            <a:r>
              <a:rPr lang="en-US" dirty="0"/>
              <a:t>from the convergence pattern and naturalness </a:t>
            </a:r>
            <a:r>
              <a:rPr lang="en-US" i="1" dirty="0"/>
              <a:t>priors</a:t>
            </a:r>
            <a:r>
              <a:rPr lang="en-US" dirty="0"/>
              <a:t>; assumptions explicit.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0C0"/>
                </a:solidFill>
              </a:rPr>
              <a:t>Model checking </a:t>
            </a:r>
            <a:r>
              <a:rPr lang="en-US" dirty="0">
                <a:solidFill>
                  <a:srgbClr val="0070C0"/>
                </a:solidFill>
              </a:rPr>
              <a:t>is an essential part of Bayesian UQ.</a:t>
            </a:r>
            <a:endParaRPr lang="en-US" i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B6F4EA-6101-114E-A8FD-2938174BE25E}"/>
              </a:ext>
            </a:extLst>
          </p:cNvPr>
          <p:cNvGrpSpPr/>
          <p:nvPr/>
        </p:nvGrpSpPr>
        <p:grpSpPr>
          <a:xfrm>
            <a:off x="5842510" y="701855"/>
            <a:ext cx="3100104" cy="4205793"/>
            <a:chOff x="5842510" y="701855"/>
            <a:chExt cx="3100104" cy="4205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2F531A-08D9-D74C-AF00-2BA21F06C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2510" y="701855"/>
              <a:ext cx="3100104" cy="32824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57FE04-7E89-1449-B15A-DBC1F2345305}"/>
                </a:ext>
              </a:extLst>
            </p:cNvPr>
            <p:cNvSpPr txBox="1"/>
            <p:nvPr/>
          </p:nvSpPr>
          <p:spPr>
            <a:xfrm>
              <a:off x="6005836" y="3984318"/>
              <a:ext cx="2936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Toy model for an observable </a:t>
              </a:r>
              <a:r>
                <a:rPr lang="en-US" i="1" dirty="0"/>
                <a:t>y(x); </a:t>
              </a:r>
              <a:r>
                <a:rPr lang="en-US" dirty="0"/>
                <a:t>e.g., cross section vs. energy, order-by-order in EFT.</a:t>
              </a:r>
              <a:endParaRPr lang="en-US" i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B904E0-6052-D041-AB6C-30BBA4DD5229}"/>
              </a:ext>
            </a:extLst>
          </p:cNvPr>
          <p:cNvGrpSpPr>
            <a:grpSpLocks noChangeAspect="1"/>
          </p:cNvGrpSpPr>
          <p:nvPr/>
        </p:nvGrpSpPr>
        <p:grpSpPr>
          <a:xfrm>
            <a:off x="2979141" y="2382842"/>
            <a:ext cx="2704960" cy="2651760"/>
            <a:chOff x="3952787" y="171577"/>
            <a:chExt cx="4299954" cy="421538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E8006F-E72E-A848-A20F-62A125D03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2787" y="171577"/>
              <a:ext cx="4215384" cy="421538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D3A626-CA87-C349-9D47-28AE659C2660}"/>
                </a:ext>
              </a:extLst>
            </p:cNvPr>
            <p:cNvSpPr/>
            <p:nvPr/>
          </p:nvSpPr>
          <p:spPr>
            <a:xfrm>
              <a:off x="5684362" y="2406397"/>
              <a:ext cx="2568379" cy="929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Order-by-order</a:t>
              </a:r>
              <a:br>
                <a:rPr lang="en-US" sz="1600" b="1" dirty="0">
                  <a:solidFill>
                    <a:srgbClr val="FF0000"/>
                  </a:solidFill>
                </a:rPr>
              </a:br>
              <a:r>
                <a:rPr lang="en-US" sz="1600" b="1" dirty="0">
                  <a:solidFill>
                    <a:srgbClr val="FF0000"/>
                  </a:solidFill>
                </a:rPr>
                <a:t>failure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0B1830-54DA-9547-8037-A34137951A19}"/>
              </a:ext>
            </a:extLst>
          </p:cNvPr>
          <p:cNvGrpSpPr>
            <a:grpSpLocks noChangeAspect="1"/>
          </p:cNvGrpSpPr>
          <p:nvPr/>
        </p:nvGrpSpPr>
        <p:grpSpPr>
          <a:xfrm>
            <a:off x="174882" y="2353789"/>
            <a:ext cx="2730670" cy="2651760"/>
            <a:chOff x="355031" y="976604"/>
            <a:chExt cx="4340823" cy="42153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1858C7-9527-AE4F-AA15-67146A709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031" y="976604"/>
              <a:ext cx="4215384" cy="421538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D16AAD-8E3F-4944-977F-CE9A02315576}"/>
                </a:ext>
              </a:extLst>
            </p:cNvPr>
            <p:cNvSpPr txBox="1"/>
            <p:nvPr/>
          </p:nvSpPr>
          <p:spPr>
            <a:xfrm>
              <a:off x="2349757" y="3626192"/>
              <a:ext cx="2346097" cy="92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Order-by-order</a:t>
              </a:r>
              <a:br>
                <a:rPr lang="en-US" sz="1600" b="1" dirty="0">
                  <a:solidFill>
                    <a:srgbClr val="FF0000"/>
                  </a:solidFill>
                </a:rPr>
              </a:br>
              <a:r>
                <a:rPr lang="en-US" sz="1600" b="1" dirty="0">
                  <a:solidFill>
                    <a:srgbClr val="FF0000"/>
                  </a:solidFill>
                </a:rPr>
                <a:t>success</a:t>
              </a: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EE948E-342D-FE47-94D1-C85D7228D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2E88AD-5FBF-CC49-9036-3B5D0FC3C599}"/>
              </a:ext>
            </a:extLst>
          </p:cNvPr>
          <p:cNvSpPr txBox="1"/>
          <p:nvPr/>
        </p:nvSpPr>
        <p:spPr>
          <a:xfrm>
            <a:off x="1103284" y="224735"/>
            <a:ext cx="414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Overview of Bayesian methods</a:t>
            </a:r>
          </a:p>
        </p:txBody>
      </p:sp>
    </p:spTree>
    <p:extLst>
      <p:ext uri="{BB962C8B-B14F-4D97-AF65-F5344CB8AC3E}">
        <p14:creationId xmlns:p14="http://schemas.microsoft.com/office/powerpoint/2010/main" val="131008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625FB9-AF1B-774A-AAED-68785A2B0058}"/>
              </a:ext>
            </a:extLst>
          </p:cNvPr>
          <p:cNvSpPr txBox="1"/>
          <p:nvPr/>
        </p:nvSpPr>
        <p:spPr>
          <a:xfrm>
            <a:off x="201386" y="686400"/>
            <a:ext cx="5622471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Bayesian statistics is a powerful framework for (chiral) EFT uncertainty quantification (UQ). </a:t>
            </a:r>
            <a:r>
              <a:rPr lang="en-US" i="1" dirty="0">
                <a:solidFill>
                  <a:srgbClr val="0070C0"/>
                </a:solidFill>
              </a:rPr>
              <a:t>Everything is a pdf.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EFT theory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discrepancy model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from the convergence pattern and naturalness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priors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; assumptions explicit.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Model checking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is an essential part of Bayesian UQ.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Correlations</a:t>
            </a:r>
            <a:r>
              <a:rPr lang="en-US" dirty="0"/>
              <a:t> matter (in many ways). Gaussian process truncation error model for continuous correlations. 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BB077-874F-874D-86CE-4BF8E715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658" y="25953"/>
            <a:ext cx="2891154" cy="3048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91150-D59D-9749-AB49-4CDDC1EA8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491" y="3074504"/>
            <a:ext cx="2046294" cy="203690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5F5EB1-14A8-7F4B-AB62-5EFBEC596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90AAA-4BB3-1445-8D8D-1673677656EB}"/>
              </a:ext>
            </a:extLst>
          </p:cNvPr>
          <p:cNvSpPr txBox="1"/>
          <p:nvPr/>
        </p:nvSpPr>
        <p:spPr>
          <a:xfrm>
            <a:off x="1103284" y="224735"/>
            <a:ext cx="414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Overview of Bayesian methods</a:t>
            </a:r>
          </a:p>
        </p:txBody>
      </p:sp>
    </p:spTree>
    <p:extLst>
      <p:ext uri="{BB962C8B-B14F-4D97-AF65-F5344CB8AC3E}">
        <p14:creationId xmlns:p14="http://schemas.microsoft.com/office/powerpoint/2010/main" val="79116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625FB9-AF1B-774A-AAED-68785A2B0058}"/>
              </a:ext>
            </a:extLst>
          </p:cNvPr>
          <p:cNvSpPr txBox="1"/>
          <p:nvPr/>
        </p:nvSpPr>
        <p:spPr>
          <a:xfrm>
            <a:off x="201386" y="686400"/>
            <a:ext cx="5622471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Bayesian statistics is a powerful framework for (chiral) EFT uncertainty quantification (UQ). </a:t>
            </a:r>
            <a:r>
              <a:rPr lang="en-US" i="1" dirty="0">
                <a:solidFill>
                  <a:srgbClr val="0070C0"/>
                </a:solidFill>
              </a:rPr>
              <a:t>Everything is a pdf.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EFT theory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discrepancy model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from the convergence pattern and naturalness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priors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; assumptions explicit.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Model checking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is an essential part of Bayesian UQ.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Correlations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matter (in many ways). Gaussian process truncation error model for continuous correlations. 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Bayesian: </a:t>
            </a:r>
            <a:r>
              <a:rPr lang="en-US" i="1" dirty="0">
                <a:solidFill>
                  <a:srgbClr val="0070C0"/>
                </a:solidFill>
              </a:rPr>
              <a:t>sample</a:t>
            </a:r>
            <a:r>
              <a:rPr lang="en-US" dirty="0">
                <a:solidFill>
                  <a:srgbClr val="0070C0"/>
                </a:solidFill>
              </a:rPr>
              <a:t> for parameter estimation and the propagation of uncertainties; use </a:t>
            </a:r>
            <a:r>
              <a:rPr lang="en-US" i="1" dirty="0">
                <a:solidFill>
                  <a:srgbClr val="0070C0"/>
                </a:solidFill>
              </a:rPr>
              <a:t>emulators</a:t>
            </a:r>
            <a:r>
              <a:rPr lang="en-US" dirty="0">
                <a:solidFill>
                  <a:srgbClr val="0070C0"/>
                </a:solidFill>
              </a:rPr>
              <a:t> (like EC)!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priors and truncation errors minimizes overfitting and dependence on how much data is used; posteriors can be used for diagnostics.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5C7DA8-568F-B249-B585-792909D126A7}"/>
              </a:ext>
            </a:extLst>
          </p:cNvPr>
          <p:cNvGrpSpPr/>
          <p:nvPr/>
        </p:nvGrpSpPr>
        <p:grpSpPr>
          <a:xfrm>
            <a:off x="5708681" y="702085"/>
            <a:ext cx="3435319" cy="3739330"/>
            <a:chOff x="5708681" y="702085"/>
            <a:chExt cx="3435319" cy="373933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5E8D466-C5D5-2448-9D1C-9C428807481D}"/>
                </a:ext>
              </a:extLst>
            </p:cNvPr>
            <p:cNvGrpSpPr/>
            <p:nvPr/>
          </p:nvGrpSpPr>
          <p:grpSpPr>
            <a:xfrm>
              <a:off x="5708681" y="702085"/>
              <a:ext cx="3435319" cy="3739330"/>
              <a:chOff x="3151217" y="1332730"/>
              <a:chExt cx="3435319" cy="373933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894957C-DA31-CC48-A08B-AC545A738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94225" y="1332730"/>
                <a:ext cx="2811092" cy="2862203"/>
              </a:xfrm>
              <a:prstGeom prst="rect">
                <a:avLst/>
              </a:prstGeom>
            </p:spPr>
          </p:pic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6B97B4B-38D2-F84A-95CC-4060E8ACC9EE}"/>
                  </a:ext>
                </a:extLst>
              </p:cNvPr>
              <p:cNvSpPr/>
              <p:nvPr/>
            </p:nvSpPr>
            <p:spPr>
              <a:xfrm>
                <a:off x="3151217" y="4157660"/>
                <a:ext cx="3435319" cy="914400"/>
              </a:xfrm>
              <a:prstGeom prst="round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200"/>
                  </a:spcAft>
                </a:pPr>
                <a:r>
                  <a:rPr lang="en-US" sz="1600" dirty="0" err="1">
                    <a:solidFill>
                      <a:srgbClr val="FF0000"/>
                    </a:solidFill>
                  </a:rPr>
                  <a:t>pr</a:t>
                </a:r>
                <a:r>
                  <a:rPr lang="en-US" sz="1600" dirty="0">
                    <a:solidFill>
                      <a:srgbClr val="FF0000"/>
                    </a:solidFill>
                  </a:rPr>
                  <a:t>(</a:t>
                </a:r>
                <a:r>
                  <a:rPr lang="en-US" sz="1600" b="1" dirty="0" err="1">
                    <a:solidFill>
                      <a:srgbClr val="FF0000"/>
                    </a:solidFill>
                  </a:rPr>
                  <a:t>θ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600" dirty="0">
                    <a:solidFill>
                      <a:srgbClr val="FF0000"/>
                    </a:solidFill>
                  </a:rPr>
                  <a:t>| </a:t>
                </a:r>
                <a:r>
                  <a:rPr lang="en-US" sz="1600" b="1" dirty="0" err="1">
                    <a:solidFill>
                      <a:srgbClr val="FF0000"/>
                    </a:solidFill>
                  </a:rPr>
                  <a:t>y</a:t>
                </a:r>
                <a:r>
                  <a:rPr lang="en-US" sz="1600" baseline="-25000" dirty="0" err="1">
                    <a:solidFill>
                      <a:srgbClr val="FF0000"/>
                    </a:solidFill>
                  </a:rPr>
                  <a:t>exp</a:t>
                </a:r>
                <a:r>
                  <a:rPr lang="en-US" sz="1600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sz="1600" dirty="0">
                    <a:solidFill>
                      <a:srgbClr val="FF0000"/>
                    </a:solidFill>
                  </a:rPr>
                  <a:t>, </a:t>
                </a:r>
                <a:r>
                  <a:rPr lang="en-US" sz="1600" dirty="0" err="1">
                    <a:solidFill>
                      <a:srgbClr val="FF0000"/>
                    </a:solidFill>
                  </a:rPr>
                  <a:t>Σ</a:t>
                </a:r>
                <a:r>
                  <a:rPr lang="en-US" sz="1600" baseline="-25000" dirty="0" err="1">
                    <a:solidFill>
                      <a:srgbClr val="FF0000"/>
                    </a:solidFill>
                  </a:rPr>
                  <a:t>exp</a:t>
                </a:r>
                <a:r>
                  <a:rPr lang="en-US" sz="1600" dirty="0">
                    <a:solidFill>
                      <a:srgbClr val="FF0000"/>
                    </a:solidFill>
                  </a:rPr>
                  <a:t> , </a:t>
                </a:r>
                <a:r>
                  <a:rPr lang="en-US" sz="1600" dirty="0" err="1">
                    <a:solidFill>
                      <a:srgbClr val="FF0000"/>
                    </a:solidFill>
                  </a:rPr>
                  <a:t>Σ</a:t>
                </a:r>
                <a:r>
                  <a:rPr lang="en-US" sz="1600" baseline="-25000" dirty="0" err="1">
                    <a:solidFill>
                      <a:srgbClr val="FF0000"/>
                    </a:solidFill>
                  </a:rPr>
                  <a:t>th</a:t>
                </a:r>
                <a:r>
                  <a:rPr lang="en-US" sz="1600" dirty="0">
                    <a:solidFill>
                      <a:srgbClr val="FF0000"/>
                    </a:solidFill>
                  </a:rPr>
                  <a:t> , I)</a:t>
                </a:r>
                <a:r>
                  <a:rPr lang="en-US" sz="1600" dirty="0">
                    <a:solidFill>
                      <a:schemeClr val="tx1"/>
                    </a:solidFill>
                  </a:rPr>
                  <a:t> ⇒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en-US" sz="1600" dirty="0">
                    <a:solidFill>
                      <a:schemeClr val="tx1"/>
                    </a:solidFill>
                  </a:rPr>
                  <a:t>pdf of model parameters </a:t>
                </a:r>
                <a:r>
                  <a:rPr lang="en-US" sz="1600" b="1" dirty="0" err="1">
                    <a:solidFill>
                      <a:schemeClr val="tx1"/>
                    </a:solidFill>
                  </a:rPr>
                  <a:t>θ</a:t>
                </a:r>
                <a:r>
                  <a:rPr 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given data </a:t>
                </a:r>
                <a:r>
                  <a:rPr lang="en-US" sz="1600" b="1" dirty="0" err="1">
                    <a:solidFill>
                      <a:schemeClr val="tx1"/>
                    </a:solidFill>
                  </a:rPr>
                  <a:t>y</a:t>
                </a:r>
                <a:r>
                  <a:rPr lang="en-US" sz="1600" baseline="-25000" dirty="0" err="1">
                    <a:solidFill>
                      <a:schemeClr val="tx1"/>
                    </a:solidFill>
                  </a:rPr>
                  <a:t>exp</a:t>
                </a:r>
                <a:r>
                  <a:rPr lang="en-US" sz="16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and experiment/theory errors </a:t>
                </a:r>
                <a:r>
                  <a:rPr lang="en-US" sz="1600" dirty="0" err="1">
                    <a:solidFill>
                      <a:schemeClr val="tx1"/>
                    </a:solidFill>
                  </a:rPr>
                  <a:t>Σ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249D59-6FED-6845-835D-F2DCE2DA3C51}"/>
                </a:ext>
              </a:extLst>
            </p:cNvPr>
            <p:cNvSpPr txBox="1"/>
            <p:nvPr/>
          </p:nvSpPr>
          <p:spPr>
            <a:xfrm>
              <a:off x="7323723" y="1023957"/>
              <a:ext cx="15433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3P0 channel at N3LO np sector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58F2A1-2289-A04C-B867-9F3D55638F14}"/>
              </a:ext>
            </a:extLst>
          </p:cNvPr>
          <p:cNvGrpSpPr/>
          <p:nvPr/>
        </p:nvGrpSpPr>
        <p:grpSpPr>
          <a:xfrm>
            <a:off x="5704832" y="224735"/>
            <a:ext cx="3439168" cy="3365413"/>
            <a:chOff x="5704832" y="224735"/>
            <a:chExt cx="3439168" cy="336541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347CA2-A235-1940-953C-27ECC5A6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4832" y="224735"/>
              <a:ext cx="3237782" cy="336541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759F78-3000-A645-93F4-24C24FEF0B46}"/>
                </a:ext>
              </a:extLst>
            </p:cNvPr>
            <p:cNvSpPr txBox="1"/>
            <p:nvPr/>
          </p:nvSpPr>
          <p:spPr>
            <a:xfrm>
              <a:off x="6927473" y="343677"/>
              <a:ext cx="19030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1S0 channel at N3LO</a:t>
              </a:r>
            </a:p>
            <a:p>
              <a:pPr algn="ctr"/>
              <a:r>
                <a:rPr lang="en-US" sz="1600" dirty="0"/>
                <a:t> np sector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F3EB36-8266-D541-A7E5-710764E6E483}"/>
                </a:ext>
              </a:extLst>
            </p:cNvPr>
            <p:cNvSpPr txBox="1"/>
            <p:nvPr/>
          </p:nvSpPr>
          <p:spPr>
            <a:xfrm>
              <a:off x="7600693" y="1023957"/>
              <a:ext cx="15433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accent6">
                      <a:lumMod val="75000"/>
                    </a:schemeClr>
                  </a:solidFill>
                  <a:hlinkClick r:id="rId5"/>
                </a:rPr>
                <a:t>Wesolowski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hlinkClick r:id="rId5"/>
                </a:rPr>
                <a:t> et al., J. Phys. G (2019)</a:t>
              </a:r>
              <a:endParaRPr lang="en-US" sz="1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9269049-C036-DE48-A66A-0CC67AFD9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57E36E-E5A5-F340-8931-850D87816E3C}"/>
              </a:ext>
            </a:extLst>
          </p:cNvPr>
          <p:cNvSpPr txBox="1"/>
          <p:nvPr/>
        </p:nvSpPr>
        <p:spPr>
          <a:xfrm>
            <a:off x="1103284" y="224735"/>
            <a:ext cx="414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Overview of Bayesian methods</a:t>
            </a:r>
          </a:p>
        </p:txBody>
      </p:sp>
    </p:spTree>
    <p:extLst>
      <p:ext uri="{BB962C8B-B14F-4D97-AF65-F5344CB8AC3E}">
        <p14:creationId xmlns:p14="http://schemas.microsoft.com/office/powerpoint/2010/main" val="39354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6B1258-637C-0141-8533-057832B8F03C}"/>
              </a:ext>
            </a:extLst>
          </p:cNvPr>
          <p:cNvSpPr txBox="1"/>
          <p:nvPr/>
        </p:nvSpPr>
        <p:spPr>
          <a:xfrm>
            <a:off x="345439" y="194540"/>
            <a:ext cx="865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BUQEYE Collaboration </a:t>
            </a:r>
            <a:r>
              <a:rPr lang="en-US" dirty="0"/>
              <a:t>(“Bayesian Uncertainty Quantification: Errors for Your EFT”)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330DEB-5145-FC43-9375-F36E80AEA82E}"/>
              </a:ext>
            </a:extLst>
          </p:cNvPr>
          <p:cNvGrpSpPr/>
          <p:nvPr/>
        </p:nvGrpSpPr>
        <p:grpSpPr>
          <a:xfrm>
            <a:off x="650240" y="684282"/>
            <a:ext cx="8168640" cy="1097280"/>
            <a:chOff x="650240" y="684282"/>
            <a:chExt cx="8168640" cy="109728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1B73BFA-30A5-7B4A-A34A-94D69D9ED061}"/>
                </a:ext>
              </a:extLst>
            </p:cNvPr>
            <p:cNvSpPr/>
            <p:nvPr/>
          </p:nvSpPr>
          <p:spPr>
            <a:xfrm>
              <a:off x="650240" y="684282"/>
              <a:ext cx="8168640" cy="10972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135E8F-2122-EA42-9F3C-D0B504DE0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698" y="785237"/>
              <a:ext cx="669116" cy="886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D7EC90-E30B-874C-8065-B2232B89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8032" y="778710"/>
              <a:ext cx="758952" cy="885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CDC6DB-C854-5E4B-BC8F-FC9E599D3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432132" y="785237"/>
              <a:ext cx="694944" cy="887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78C15E-233A-7241-9C04-BE78493B1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21380" y="785237"/>
              <a:ext cx="791935" cy="886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2E0FD6-3A05-6F4F-A5BF-455A0751E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28463" y="785237"/>
              <a:ext cx="845714" cy="886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8FD2D01-75E0-9A40-810A-497F8E7E7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83828" y="778710"/>
              <a:ext cx="996696" cy="883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67A5EC0-2AD7-734F-8A64-0305EC9EB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89809" y="772160"/>
              <a:ext cx="653240" cy="884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7F1DEB-B094-F148-97FF-DEBD45855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64077" y="772688"/>
              <a:ext cx="822960" cy="886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31DBE4-AA4F-1241-B330-06A42FEA6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08065" y="776182"/>
              <a:ext cx="767138" cy="8842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2686B7C-A09C-C844-8C1C-45E6576884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1858" y="1843346"/>
            <a:ext cx="1111316" cy="109727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9923F9B-CAF9-264E-AE8E-FC19EE3D85FD}"/>
              </a:ext>
            </a:extLst>
          </p:cNvPr>
          <p:cNvSpPr/>
          <p:nvPr/>
        </p:nvSpPr>
        <p:spPr>
          <a:xfrm>
            <a:off x="3600380" y="1937081"/>
            <a:ext cx="3373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hlinkClick r:id="rId13"/>
              </a:rPr>
              <a:t>https://buqeye.github.io</a:t>
            </a:r>
            <a:endParaRPr 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DB3336-CC8B-8045-BBDA-998425C023B8}"/>
              </a:ext>
            </a:extLst>
          </p:cNvPr>
          <p:cNvSpPr txBox="1"/>
          <p:nvPr/>
        </p:nvSpPr>
        <p:spPr>
          <a:xfrm>
            <a:off x="761901" y="1512333"/>
            <a:ext cx="739305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Christian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Drischler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BCFBEE-DAF0-A54D-B305-71EEB479C87E}"/>
              </a:ext>
            </a:extLst>
          </p:cNvPr>
          <p:cNvSpPr txBox="1"/>
          <p:nvPr/>
        </p:nvSpPr>
        <p:spPr>
          <a:xfrm>
            <a:off x="1565771" y="1512333"/>
            <a:ext cx="766172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Dick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Furnstahl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1486EC-5239-0A43-B187-C9A301C0EF21}"/>
              </a:ext>
            </a:extLst>
          </p:cNvPr>
          <p:cNvSpPr txBox="1"/>
          <p:nvPr/>
        </p:nvSpPr>
        <p:spPr>
          <a:xfrm>
            <a:off x="2237334" y="1513478"/>
            <a:ext cx="1099981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Harald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Grießhammer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587E9B-BEE2-614E-9A85-B679F9465C82}"/>
              </a:ext>
            </a:extLst>
          </p:cNvPr>
          <p:cNvSpPr txBox="1"/>
          <p:nvPr/>
        </p:nvSpPr>
        <p:spPr>
          <a:xfrm>
            <a:off x="3277517" y="1517264"/>
            <a:ext cx="627031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Natalie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Klco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D87A3A-A230-5540-861F-0BE97C6BCB58}"/>
              </a:ext>
            </a:extLst>
          </p:cNvPr>
          <p:cNvSpPr txBox="1"/>
          <p:nvPr/>
        </p:nvSpPr>
        <p:spPr>
          <a:xfrm>
            <a:off x="4182656" y="1512333"/>
            <a:ext cx="801951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Jordan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Melendez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777E4E-CDB0-1C40-83C6-B9E8393308B0}"/>
              </a:ext>
            </a:extLst>
          </p:cNvPr>
          <p:cNvSpPr txBox="1"/>
          <p:nvPr/>
        </p:nvSpPr>
        <p:spPr>
          <a:xfrm>
            <a:off x="5287252" y="1515598"/>
            <a:ext cx="626326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Daniel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Phillips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F95F4D-153B-114A-80C6-033DD6F7FF8A}"/>
              </a:ext>
            </a:extLst>
          </p:cNvPr>
          <p:cNvSpPr txBox="1"/>
          <p:nvPr/>
        </p:nvSpPr>
        <p:spPr>
          <a:xfrm>
            <a:off x="6220172" y="1492160"/>
            <a:ext cx="627479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Matt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Pratola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394BB9-D30A-A14D-8DC2-1274691B40D7}"/>
              </a:ext>
            </a:extLst>
          </p:cNvPr>
          <p:cNvSpPr txBox="1"/>
          <p:nvPr/>
        </p:nvSpPr>
        <p:spPr>
          <a:xfrm>
            <a:off x="6957634" y="1502592"/>
            <a:ext cx="927305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Sarah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Wesolowski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33C118-F1B4-904A-9C24-38DD40689C3A}"/>
              </a:ext>
            </a:extLst>
          </p:cNvPr>
          <p:cNvSpPr txBox="1"/>
          <p:nvPr/>
        </p:nvSpPr>
        <p:spPr>
          <a:xfrm>
            <a:off x="8012778" y="1501447"/>
            <a:ext cx="562976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 err="1">
                <a:solidFill>
                  <a:schemeClr val="bg1"/>
                </a:solidFill>
              </a:rPr>
              <a:t>Xilin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Zhang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14C8F1-EC0D-E94E-A2B3-64D39E52545D}"/>
              </a:ext>
            </a:extLst>
          </p:cNvPr>
          <p:cNvSpPr txBox="1"/>
          <p:nvPr/>
        </p:nvSpPr>
        <p:spPr>
          <a:xfrm>
            <a:off x="-4391" y="2047607"/>
            <a:ext cx="1288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The buckeye is 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the state tree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of Ohio!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AFA4D5-98D0-8B4E-A1DC-98B9F8F0BD3A}"/>
              </a:ext>
            </a:extLst>
          </p:cNvPr>
          <p:cNvCxnSpPr>
            <a:cxnSpLocks/>
          </p:cNvCxnSpPr>
          <p:nvPr/>
        </p:nvCxnSpPr>
        <p:spPr>
          <a:xfrm>
            <a:off x="1206173" y="2403580"/>
            <a:ext cx="341456" cy="0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4250587-A760-E14F-B004-2410BFE17F4A}"/>
              </a:ext>
            </a:extLst>
          </p:cNvPr>
          <p:cNvSpPr txBox="1"/>
          <p:nvPr/>
        </p:nvSpPr>
        <p:spPr>
          <a:xfrm>
            <a:off x="2873743" y="2429882"/>
            <a:ext cx="5942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Papers and software (including </a:t>
            </a:r>
            <a:r>
              <a:rPr lang="en-US" dirty="0" err="1"/>
              <a:t>Jupyter</a:t>
            </a:r>
            <a:r>
              <a:rPr lang="en-US" dirty="0"/>
              <a:t> notebooks for figures)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B34A-05E5-4F49-8134-BDF956A25440}"/>
              </a:ext>
            </a:extLst>
          </p:cNvPr>
          <p:cNvSpPr txBox="1"/>
          <p:nvPr/>
        </p:nvSpPr>
        <p:spPr>
          <a:xfrm>
            <a:off x="420152" y="3038958"/>
            <a:ext cx="5654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BUQEYE philosophy for Bayesian analysis via notebooks:</a:t>
            </a:r>
            <a:br>
              <a:rPr lang="en-US" dirty="0"/>
            </a:br>
            <a:r>
              <a:rPr lang="en-US" dirty="0"/>
              <a:t> 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26F460-1ABC-404D-A740-9D0B78AD66D4}"/>
              </a:ext>
            </a:extLst>
          </p:cNvPr>
          <p:cNvSpPr txBox="1"/>
          <p:nvPr/>
        </p:nvSpPr>
        <p:spPr>
          <a:xfrm>
            <a:off x="361450" y="4412937"/>
            <a:ext cx="8396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Recent highlight: </a:t>
            </a:r>
            <a:r>
              <a:rPr lang="en-US" dirty="0"/>
              <a:t>“</a:t>
            </a:r>
            <a:r>
              <a:rPr lang="en-US" dirty="0">
                <a:hlinkClick r:id="rId14"/>
              </a:rPr>
              <a:t>Effective Field Theory Truncation Errors and Why They Matter</a:t>
            </a:r>
            <a:r>
              <a:rPr lang="en-US" dirty="0"/>
              <a:t>,”</a:t>
            </a:r>
          </a:p>
          <a:p>
            <a:pPr algn="ctr"/>
            <a:r>
              <a:rPr lang="en-US" dirty="0"/>
              <a:t>Jordan Melendez PhD thesis </a:t>
            </a:r>
            <a:r>
              <a:rPr lang="en-US" dirty="0">
                <a:solidFill>
                  <a:srgbClr val="FF0000"/>
                </a:solidFill>
              </a:rPr>
              <a:t>2021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Dissertation Award in Nuclear Physics </a:t>
            </a:r>
            <a:r>
              <a:rPr lang="en-US" sz="1400" dirty="0">
                <a:solidFill>
                  <a:srgbClr val="FF0000"/>
                </a:solidFill>
              </a:rPr>
              <a:t>(SA.00003 11:42am)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64BFEA-65B7-1D49-90C0-94D3E7C49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BA79A-6AE4-3B4B-BEE2-C258B73BAC02}"/>
              </a:ext>
            </a:extLst>
          </p:cNvPr>
          <p:cNvSpPr txBox="1"/>
          <p:nvPr/>
        </p:nvSpPr>
        <p:spPr>
          <a:xfrm>
            <a:off x="667242" y="3397336"/>
            <a:ext cx="7908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dirty="0"/>
              <a:t>All assumptions explicit, with model checking and able to be checked externally</a:t>
            </a:r>
          </a:p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notebook(s) that reproduce all figures in BUQEYE papers (data provided)</a:t>
            </a:r>
          </a:p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dirty="0"/>
              <a:t>Open source, available on </a:t>
            </a:r>
            <a:r>
              <a:rPr lang="en-US" dirty="0" err="1"/>
              <a:t>Github</a:t>
            </a:r>
            <a:r>
              <a:rPr lang="en-US" dirty="0"/>
              <a:t> (or equivalent). Forks are encouraged!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CD222B3-AA9C-3040-BC9C-164BB51AC404}"/>
              </a:ext>
            </a:extLst>
          </p:cNvPr>
          <p:cNvSpPr/>
          <p:nvPr/>
        </p:nvSpPr>
        <p:spPr>
          <a:xfrm>
            <a:off x="4034373" y="802408"/>
            <a:ext cx="1099843" cy="109728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" grpId="0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634F82-2512-DC47-8E3D-70D8C1B4D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54" y="91440"/>
            <a:ext cx="8229600" cy="4622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BB8599-F07E-D541-9683-15008389E950}"/>
              </a:ext>
            </a:extLst>
          </p:cNvPr>
          <p:cNvSpPr txBox="1"/>
          <p:nvPr/>
        </p:nvSpPr>
        <p:spPr>
          <a:xfrm>
            <a:off x="351625" y="4714829"/>
            <a:ext cx="5599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Note: If </a:t>
            </a:r>
            <a:r>
              <a:rPr lang="en-US" sz="1600" dirty="0" err="1"/>
              <a:t>n</a:t>
            </a:r>
            <a:r>
              <a:rPr lang="en-US" sz="1600" baseline="-25000" dirty="0" err="1"/>
              <a:t>c</a:t>
            </a:r>
            <a:r>
              <a:rPr lang="en-US" sz="1600" baseline="-25000" dirty="0"/>
              <a:t> </a:t>
            </a:r>
            <a:r>
              <a:rPr lang="en-US" sz="1600" dirty="0"/>
              <a:t>≫ 1, the posterior for y becomes a normal distribution.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02802-BED1-F544-8841-D93F90A9BA70}"/>
              </a:ext>
            </a:extLst>
          </p:cNvPr>
          <p:cNvSpPr txBox="1"/>
          <p:nvPr/>
        </p:nvSpPr>
        <p:spPr>
          <a:xfrm>
            <a:off x="6126480" y="4714829"/>
            <a:ext cx="2794804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>
                <a:hlinkClick r:id="rId4"/>
              </a:rPr>
              <a:t>https://buqeye.github.io/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6968F-4F36-CB48-8D2C-D6432AD2C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F8BC31-9145-0D41-B613-40206575627C}"/>
              </a:ext>
            </a:extLst>
          </p:cNvPr>
          <p:cNvGrpSpPr/>
          <p:nvPr/>
        </p:nvGrpSpPr>
        <p:grpSpPr>
          <a:xfrm>
            <a:off x="7493330" y="748145"/>
            <a:ext cx="1603170" cy="534390"/>
            <a:chOff x="7493330" y="748145"/>
            <a:chExt cx="1603170" cy="53439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9D6332F-4688-DE42-A815-2551DF9C4CF0}"/>
                </a:ext>
              </a:extLst>
            </p:cNvPr>
            <p:cNvSpPr/>
            <p:nvPr/>
          </p:nvSpPr>
          <p:spPr>
            <a:xfrm>
              <a:off x="7730836" y="748145"/>
              <a:ext cx="1330037" cy="534390"/>
            </a:xfrm>
            <a:prstGeom prst="roundRect">
              <a:avLst/>
            </a:prstGeom>
            <a:solidFill>
              <a:srgbClr val="FFEEEE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48C679-F2D6-EF4C-9DCD-C2A9350542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3330" y="1020925"/>
              <a:ext cx="237506" cy="261610"/>
            </a:xfrm>
            <a:prstGeom prst="line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A83B7E-E150-E942-881F-940F04A8937D}"/>
                </a:ext>
              </a:extLst>
            </p:cNvPr>
            <p:cNvSpPr txBox="1"/>
            <p:nvPr/>
          </p:nvSpPr>
          <p:spPr>
            <a:xfrm>
              <a:off x="7687138" y="759315"/>
              <a:ext cx="1409362" cy="52322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Order-by-order calculations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EBB338-B04F-1744-A383-007CCF78464B}"/>
              </a:ext>
            </a:extLst>
          </p:cNvPr>
          <p:cNvGrpSpPr/>
          <p:nvPr/>
        </p:nvGrpSpPr>
        <p:grpSpPr>
          <a:xfrm>
            <a:off x="2090058" y="118049"/>
            <a:ext cx="2800103" cy="974306"/>
            <a:chOff x="2090058" y="118049"/>
            <a:chExt cx="2800103" cy="974306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CE81121-6326-E149-BAFD-71455CF0EC26}"/>
                </a:ext>
              </a:extLst>
            </p:cNvPr>
            <p:cNvSpPr/>
            <p:nvPr/>
          </p:nvSpPr>
          <p:spPr>
            <a:xfrm>
              <a:off x="2155405" y="118755"/>
              <a:ext cx="1988965" cy="731520"/>
            </a:xfrm>
            <a:prstGeom prst="roundRect">
              <a:avLst/>
            </a:prstGeom>
            <a:solidFill>
              <a:srgbClr val="FFEEEE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7727FA-4F87-F64D-82D3-CB4D1726E8E2}"/>
                </a:ext>
              </a:extLst>
            </p:cNvPr>
            <p:cNvSpPr txBox="1"/>
            <p:nvPr/>
          </p:nvSpPr>
          <p:spPr>
            <a:xfrm>
              <a:off x="2090058" y="118049"/>
              <a:ext cx="2103120" cy="82296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Reference scale, expansion parameter, order of calculation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2FC84F-0EA1-114A-B46E-4B96C586D630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144370" y="484515"/>
              <a:ext cx="745791" cy="607840"/>
            </a:xfrm>
            <a:prstGeom prst="line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9AE5D8-F8C3-8F49-B23A-D5E1931C6074}"/>
              </a:ext>
            </a:extLst>
          </p:cNvPr>
          <p:cNvGrpSpPr/>
          <p:nvPr/>
        </p:nvGrpSpPr>
        <p:grpSpPr>
          <a:xfrm>
            <a:off x="7310090" y="1849863"/>
            <a:ext cx="1843810" cy="523220"/>
            <a:chOff x="7252690" y="747440"/>
            <a:chExt cx="1843810" cy="523220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6F5694E-55D8-2247-8421-45A526F3E5F2}"/>
                </a:ext>
              </a:extLst>
            </p:cNvPr>
            <p:cNvSpPr/>
            <p:nvPr/>
          </p:nvSpPr>
          <p:spPr>
            <a:xfrm>
              <a:off x="7730836" y="772097"/>
              <a:ext cx="1325880" cy="466344"/>
            </a:xfrm>
            <a:prstGeom prst="roundRect">
              <a:avLst/>
            </a:prstGeom>
            <a:solidFill>
              <a:srgbClr val="FFEEEE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C0B2EC2-3EBE-CC4C-B157-AFA1CC15DA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2690" y="847987"/>
              <a:ext cx="466270" cy="172938"/>
            </a:xfrm>
            <a:prstGeom prst="line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EE1741-2A8D-4545-AA48-FA1BBFFABDD9}"/>
                </a:ext>
              </a:extLst>
            </p:cNvPr>
            <p:cNvSpPr txBox="1"/>
            <p:nvPr/>
          </p:nvSpPr>
          <p:spPr>
            <a:xfrm>
              <a:off x="7687138" y="747440"/>
              <a:ext cx="1409362" cy="52322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Extract coefficients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ADC6BA-94CC-554B-9081-8C322F56B875}"/>
              </a:ext>
            </a:extLst>
          </p:cNvPr>
          <p:cNvGrpSpPr/>
          <p:nvPr/>
        </p:nvGrpSpPr>
        <p:grpSpPr>
          <a:xfrm>
            <a:off x="7164972" y="2522258"/>
            <a:ext cx="2022377" cy="738664"/>
            <a:chOff x="7219241" y="747440"/>
            <a:chExt cx="2022377" cy="738664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F8EEA45-66D8-334B-92C7-1B5B3F1C835E}"/>
                </a:ext>
              </a:extLst>
            </p:cNvPr>
            <p:cNvSpPr/>
            <p:nvPr/>
          </p:nvSpPr>
          <p:spPr>
            <a:xfrm>
              <a:off x="7730836" y="772097"/>
              <a:ext cx="1444752" cy="466344"/>
            </a:xfrm>
            <a:prstGeom prst="roundRect">
              <a:avLst/>
            </a:prstGeom>
            <a:solidFill>
              <a:srgbClr val="FFEEEE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5636574-1C43-4246-B4D4-4AD8AB017D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9241" y="1020926"/>
              <a:ext cx="499719" cy="6116"/>
            </a:xfrm>
            <a:prstGeom prst="line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0BE602-14E1-9D46-B925-FCBE8FCA0BB7}"/>
                </a:ext>
              </a:extLst>
            </p:cNvPr>
            <p:cNvSpPr txBox="1"/>
            <p:nvPr/>
          </p:nvSpPr>
          <p:spPr>
            <a:xfrm>
              <a:off x="7687138" y="747440"/>
              <a:ext cx="1554480" cy="73866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Update hyperparameters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EBAB43-6B31-0245-B384-DA92F7B08D17}"/>
              </a:ext>
            </a:extLst>
          </p:cNvPr>
          <p:cNvGrpSpPr/>
          <p:nvPr/>
        </p:nvGrpSpPr>
        <p:grpSpPr>
          <a:xfrm>
            <a:off x="7455728" y="3287487"/>
            <a:ext cx="1603170" cy="758952"/>
            <a:chOff x="7493330" y="748145"/>
            <a:chExt cx="1603170" cy="758952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5937CBF-B12B-7A4B-8A62-CB1633C65728}"/>
                </a:ext>
              </a:extLst>
            </p:cNvPr>
            <p:cNvSpPr/>
            <p:nvPr/>
          </p:nvSpPr>
          <p:spPr>
            <a:xfrm>
              <a:off x="7730836" y="748145"/>
              <a:ext cx="1325880" cy="758952"/>
            </a:xfrm>
            <a:prstGeom prst="roundRect">
              <a:avLst/>
            </a:prstGeom>
            <a:solidFill>
              <a:srgbClr val="FFEEEE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A4FF356-EC78-414E-B5E3-8A5049E6A1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3330" y="1092175"/>
              <a:ext cx="237506" cy="261610"/>
            </a:xfrm>
            <a:prstGeom prst="line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29127D-8A85-EC43-9845-805F901A14FC}"/>
                </a:ext>
              </a:extLst>
            </p:cNvPr>
            <p:cNvSpPr txBox="1"/>
            <p:nvPr/>
          </p:nvSpPr>
          <p:spPr>
            <a:xfrm>
              <a:off x="7687138" y="759315"/>
              <a:ext cx="1409362" cy="73866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Compute posterior and error bands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711829-9ED3-9248-BE43-499BFD56A730}"/>
              </a:ext>
            </a:extLst>
          </p:cNvPr>
          <p:cNvGrpSpPr/>
          <p:nvPr/>
        </p:nvGrpSpPr>
        <p:grpSpPr>
          <a:xfrm>
            <a:off x="296589" y="2158800"/>
            <a:ext cx="4264365" cy="621287"/>
            <a:chOff x="2567841" y="4043099"/>
            <a:chExt cx="4264365" cy="621287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6A62F0-4A11-5046-B4A1-E37D580FA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5535" y="4073890"/>
              <a:ext cx="2046671" cy="590496"/>
            </a:xfrm>
            <a:prstGeom prst="rect">
              <a:avLst/>
            </a:prstGeom>
            <a:grpFill/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D158C13-3AA9-874F-AC3F-E23DF7AA9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7841" y="4043099"/>
              <a:ext cx="1685606" cy="604493"/>
            </a:xfrm>
            <a:prstGeom prst="rect">
              <a:avLst/>
            </a:prstGeom>
            <a:grpFill/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19DC20C-240D-214D-BB46-2F1C6290B462}"/>
                </a:ext>
              </a:extLst>
            </p:cNvPr>
            <p:cNvSpPr txBox="1"/>
            <p:nvPr/>
          </p:nvSpPr>
          <p:spPr>
            <a:xfrm>
              <a:off x="4332920" y="4185063"/>
              <a:ext cx="41069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sym typeface="Wingdings" pitchFamily="2" charset="2"/>
                </a:rPr>
                <a:t>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91728739-E1BB-374B-BC0B-97941C1C42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26" y="2891301"/>
            <a:ext cx="3878199" cy="5082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573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61294</TotalTime>
  <Words>1197</Words>
  <Application>Microsoft Macintosh PowerPoint</Application>
  <PresentationFormat>On-screen Show (16:9)</PresentationFormat>
  <Paragraphs>120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Dick</dc:creator>
  <cp:lastModifiedBy>Furnstahl, Dick</cp:lastModifiedBy>
  <cp:revision>603</cp:revision>
  <dcterms:created xsi:type="dcterms:W3CDTF">2018-04-13T02:23:48Z</dcterms:created>
  <dcterms:modified xsi:type="dcterms:W3CDTF">2020-10-30T11:25:32Z</dcterms:modified>
</cp:coreProperties>
</file>